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73" r:id="rId4"/>
    <p:sldMasterId id="2147483886" r:id="rId5"/>
    <p:sldMasterId id="2147483905" r:id="rId6"/>
    <p:sldMasterId id="2147483924" r:id="rId7"/>
  </p:sldMasterIdLst>
  <p:notesMasterIdLst>
    <p:notesMasterId r:id="rId31"/>
  </p:notesMasterIdLst>
  <p:handoutMasterIdLst>
    <p:handoutMasterId r:id="rId32"/>
  </p:handout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9144000" cy="5143500" type="screen16x9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157EC9-5B4A-584D-AAC4-72769B8DDFC0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</p14:sldIdLst>
        </p14:section>
        <p14:section name="Backup" id="{DEBBD39D-1CE4-B04E-B505-EBC9CF55558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D080"/>
    <a:srgbClr val="444444"/>
    <a:srgbClr val="C3C0FF"/>
    <a:srgbClr val="9845FC"/>
    <a:srgbClr val="FFFFFF"/>
    <a:srgbClr val="D9D9D9"/>
    <a:srgbClr val="C4C4C4"/>
    <a:srgbClr val="ADADAD"/>
    <a:srgbClr val="0085C3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72" autoAdjust="0"/>
    <p:restoredTop sz="93293" autoAdjust="0"/>
  </p:normalViewPr>
  <p:slideViewPr>
    <p:cSldViewPr snapToGrid="0">
      <p:cViewPr>
        <p:scale>
          <a:sx n="170" d="100"/>
          <a:sy n="170" d="100"/>
        </p:scale>
        <p:origin x="144" y="14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580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-1980" y="-10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30" Type="http://schemas.openxmlformats.org/officeDocument/2006/relationships/slide" Target="slides/slide23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" Target="slides/slide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844" y="9120157"/>
            <a:ext cx="3169699" cy="479403"/>
          </a:xfrm>
          <a:prstGeom prst="rect">
            <a:avLst/>
          </a:prstGeom>
        </p:spPr>
        <p:txBody>
          <a:bodyPr vert="horz" lIns="94973" tIns="47487" rIns="94973" bIns="47487" rtlCol="0" anchor="b"/>
          <a:lstStyle>
            <a:lvl1pPr algn="r">
              <a:defRPr sz="1200"/>
            </a:lvl1pPr>
          </a:lstStyle>
          <a:p>
            <a:fld id="{CA856340-4B7D-4D1C-848D-79C05F807FB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l" descr="                        Dell - Internal Use - Confidential"/>
          <p:cNvSpPr txBox="1"/>
          <p:nvPr/>
        </p:nvSpPr>
        <p:spPr>
          <a:xfrm>
            <a:off x="0" y="9401557"/>
            <a:ext cx="7315200" cy="237493"/>
          </a:xfrm>
          <a:prstGeom prst="rect">
            <a:avLst/>
          </a:prstGeom>
          <a:noFill/>
        </p:spPr>
        <p:txBody>
          <a:bodyPr vert="horz" lIns="94984" tIns="47491" rIns="94984" bIns="47491" rtlCol="0">
            <a:spAutoFit/>
          </a:bodyPr>
          <a:lstStyle/>
          <a:p>
            <a:r>
              <a:rPr lang="en-US" sz="900" b="1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814446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973" tIns="47487" rIns="94973" bIns="4748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0476" y="4560899"/>
            <a:ext cx="6427524" cy="4569730"/>
          </a:xfrm>
          <a:prstGeom prst="rect">
            <a:avLst/>
          </a:prstGeom>
        </p:spPr>
        <p:txBody>
          <a:bodyPr vert="horz" lIns="94973" tIns="47487" rIns="94973" bIns="4748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21951" y="9271937"/>
            <a:ext cx="391592" cy="327624"/>
          </a:xfrm>
          <a:prstGeom prst="rect">
            <a:avLst/>
          </a:prstGeom>
        </p:spPr>
        <p:txBody>
          <a:bodyPr vert="horz" lIns="94973" tIns="47487" rIns="94973" bIns="47487" rtlCol="0" anchor="b"/>
          <a:lstStyle>
            <a:lvl1pPr algn="r">
              <a:defRPr sz="1200"/>
            </a:lvl1pPr>
          </a:lstStyle>
          <a:p>
            <a:fld id="{3EF634F2-089B-4FE3-AB7F-C714A7297EE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l" descr="                        Dell - Internal Use - Confidential"/>
          <p:cNvSpPr txBox="1"/>
          <p:nvPr/>
        </p:nvSpPr>
        <p:spPr>
          <a:xfrm>
            <a:off x="0" y="9401557"/>
            <a:ext cx="7315200" cy="237493"/>
          </a:xfrm>
          <a:prstGeom prst="rect">
            <a:avLst/>
          </a:prstGeom>
          <a:noFill/>
        </p:spPr>
        <p:txBody>
          <a:bodyPr vert="horz" lIns="94984" tIns="47491" rIns="94984" bIns="47491" rtlCol="0">
            <a:spAutoFit/>
          </a:bodyPr>
          <a:lstStyle/>
          <a:p>
            <a:pPr algn="l"/>
            <a:r>
              <a:rPr lang="en-US" sz="90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900" b="1" i="0" u="none" baseline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319635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634F2-089B-4FE3-AB7F-C714A7297EE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641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376835"/>
            <a:ext cx="5962650" cy="387798"/>
          </a:xfrm>
        </p:spPr>
        <p:txBody>
          <a:bodyPr anchor="b" anchorCtr="0"/>
          <a:lstStyle>
            <a:lvl1pPr algn="l">
              <a:lnSpc>
                <a:spcPct val="90000"/>
              </a:lnSpc>
              <a:defRPr sz="2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38711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subtitle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65540" y="1947733"/>
            <a:ext cx="1399035" cy="1399035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8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3" name="Straight Connector 2"/>
          <p:cNvCxnSpPr>
            <a:cxnSpLocks noChangeShapeType="1"/>
          </p:cNvCxnSpPr>
          <p:nvPr userDrawn="1"/>
        </p:nvCxnSpPr>
        <p:spPr bwMode="auto">
          <a:xfrm>
            <a:off x="457208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05201526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2960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2960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94000"/>
            <a:ext cx="8286750" cy="24929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17670" cy="673153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r>
              <a:rPr lang="en-US" dirty="0" smtClean="0"/>
              <a:t>Click to edit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327785"/>
            <a:ext cx="8229600" cy="9741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925434"/>
            <a:ext cx="8286750" cy="24929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&amp; Background Image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 </a:t>
            </a:r>
            <a:endParaRPr lang="en-US" dirty="0"/>
          </a:p>
        </p:txBody>
      </p:sp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3545980"/>
          </a:xfr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&amp; Background Image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Slide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/>
          <p:nvPr userDrawn="1"/>
        </p:nvGrpSpPr>
        <p:grpSpPr>
          <a:xfrm>
            <a:off x="381002" y="1335882"/>
            <a:ext cx="8311513" cy="2471738"/>
            <a:chOff x="280033" y="1781175"/>
            <a:chExt cx="8412480" cy="329565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80033" y="1781175"/>
              <a:ext cx="841248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80033" y="5076825"/>
              <a:ext cx="841248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251672"/>
            <a:ext cx="5962650" cy="512961"/>
          </a:xfrm>
        </p:spPr>
        <p:txBody>
          <a:bodyPr anchor="b" anchorCtr="0">
            <a:spAutoFit/>
          </a:bodyPr>
          <a:lstStyle>
            <a:lvl1pPr algn="l">
              <a:lnSpc>
                <a:spcPts val="4000"/>
              </a:lnSpc>
              <a:defRPr sz="2800" b="0" i="0" smtClean="0">
                <a:solidFill>
                  <a:schemeClr val="tx2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47677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tx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text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76065" y="1954213"/>
            <a:ext cx="1384604" cy="1384604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57200" y="1738710"/>
            <a:ext cx="5962650" cy="1025922"/>
          </a:xfrm>
        </p:spPr>
        <p:txBody>
          <a:bodyPr anchor="b" anchorCtr="0">
            <a:spAutoFit/>
          </a:bodyPr>
          <a:lstStyle>
            <a:lvl1pPr algn="l">
              <a:lnSpc>
                <a:spcPts val="4000"/>
              </a:lnSpc>
              <a:defRPr sz="3600" b="0" i="0" smtClean="0">
                <a:solidFill>
                  <a:schemeClr val="bg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01" y="3124043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7200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11" name="Picture 10" descr="dell_blue_lrg_logo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 bwMode="black">
          <a:xfrm>
            <a:off x="7265290" y="1988821"/>
            <a:ext cx="1487427" cy="111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522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96172"/>
            <a:ext cx="8248650" cy="332399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0120"/>
            <a:ext cx="8229600" cy="1261884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5" name="Straight Connector 4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2092954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38150" y="600076"/>
            <a:ext cx="8248650" cy="332399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0120"/>
            <a:ext cx="8229600" cy="1261884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365189364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Line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38150" y="891541"/>
            <a:ext cx="8248650" cy="332399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96172"/>
            <a:ext cx="8248650" cy="6647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82446"/>
            <a:ext cx="8229600" cy="1261884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31832423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49511" y="960121"/>
            <a:ext cx="3950370" cy="824841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20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spcAft>
                <a:spcPts val="0"/>
              </a:spcAft>
              <a:defRPr sz="18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6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732469" y="960120"/>
            <a:ext cx="3941478" cy="824841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20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spcAft>
                <a:spcPts val="0"/>
              </a:spcAft>
              <a:defRPr sz="18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6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cxnSp>
        <p:nvCxnSpPr>
          <p:cNvPr id="8" name="Straight Connector 7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5733462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0153057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without_Bottom 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2517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80150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3" name="Straight Connector 2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409445500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_Bottom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19252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9643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01408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545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121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29745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376835"/>
            <a:ext cx="5962650" cy="387798"/>
          </a:xfrm>
        </p:spPr>
        <p:txBody>
          <a:bodyPr anchor="b" anchorCtr="0"/>
          <a:lstStyle>
            <a:lvl1pPr algn="l">
              <a:lnSpc>
                <a:spcPct val="90000"/>
              </a:lnSpc>
              <a:defRPr sz="2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38711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subtitle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65540" y="1947733"/>
            <a:ext cx="1399035" cy="1399035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3545980"/>
          </a:xfr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80150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894475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664797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</a:t>
            </a:r>
            <a:br>
              <a:rPr lang="en-US" dirty="0" smtClean="0"/>
            </a:br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76350"/>
            <a:ext cx="8267140" cy="946413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894475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664797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</a:t>
            </a:r>
            <a:br>
              <a:rPr lang="en-US" dirty="0" smtClean="0"/>
            </a:br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76350"/>
            <a:ext cx="8267140" cy="946413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772025" y="969264"/>
            <a:ext cx="3922278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57200" y="969264"/>
            <a:ext cx="3938136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buNone/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11" name="Straight Connector 10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443198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772025" y="969264"/>
            <a:ext cx="3922278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57200" y="969264"/>
            <a:ext cx="3938136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buNone/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11" name="Straight Connector 10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Same Side Corner Rectangle 1"/>
          <p:cNvSpPr/>
          <p:nvPr userDrawn="1"/>
        </p:nvSpPr>
        <p:spPr>
          <a:xfrm rot="5400000">
            <a:off x="-1314926" y="2247105"/>
            <a:ext cx="3544570" cy="929957"/>
          </a:xfrm>
          <a:prstGeom prst="round2SameRect">
            <a:avLst>
              <a:gd name="adj1" fmla="val 13993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rgbClr val="FFFFFF"/>
              </a:solidFill>
              <a:latin typeface="Museo Sans For Dell"/>
            </a:endParaRPr>
          </a:p>
        </p:txBody>
      </p:sp>
      <p:sp>
        <p:nvSpPr>
          <p:cNvPr id="11" name="Round Same Side Corner Rectangle 10"/>
          <p:cNvSpPr/>
          <p:nvPr userDrawn="1"/>
        </p:nvSpPr>
        <p:spPr>
          <a:xfrm rot="16200000">
            <a:off x="3447415" y="-1212215"/>
            <a:ext cx="3544570" cy="7848600"/>
          </a:xfrm>
          <a:prstGeom prst="round2SameRect">
            <a:avLst>
              <a:gd name="adj1" fmla="val 4108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rgbClr val="FFFFFF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829754" y="1797685"/>
            <a:ext cx="5508625" cy="1218795"/>
          </a:xfrm>
        </p:spPr>
        <p:txBody>
          <a:bodyPr/>
          <a:lstStyle>
            <a:lvl1pPr marL="0" indent="0">
              <a:buNone/>
              <a:defRPr sz="440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829754" y="3039745"/>
            <a:ext cx="5508625" cy="276999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829754" y="415378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r>
              <a:rPr lang="en-US" sz="900" dirty="0" smtClean="0">
                <a:solidFill>
                  <a:srgbClr val="FFFFFF"/>
                </a:solidFill>
                <a:ea typeface="Arial" charset="0"/>
                <a:cs typeface="Arial" charset="0"/>
              </a:rPr>
              <a:t>© Donald F. Ferguson, 2017. All rights reserved.</a:t>
            </a:r>
          </a:p>
        </p:txBody>
      </p:sp>
    </p:spTree>
    <p:extLst/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443198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theme" Target="../theme/theme2.xml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<Relationship Id="rId15" Type="http://schemas.openxmlformats.org/officeDocument/2006/relationships/theme" Target="../theme/theme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51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30712" y="4807343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Museo Sans For Dell" pitchFamily="2" charset="0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kern="1200" dirty="0" err="1" smtClean="0">
              <a:solidFill>
                <a:schemeClr val="bg2">
                  <a:lumMod val="50000"/>
                  <a:lumOff val="50000"/>
                </a:schemeClr>
              </a:solidFill>
              <a:latin typeface="Museo Sans For Dell" pitchFamily="2" charset="0"/>
              <a:ea typeface="+mn-ea"/>
              <a:cs typeface="+mn-cs"/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196172"/>
            <a:ext cx="8279943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168"/>
            <a:ext cx="8267136" cy="3702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TextBox 3"/>
          <p:cNvSpPr txBox="1"/>
          <p:nvPr/>
        </p:nvSpPr>
        <p:spPr bwMode="black">
          <a:xfrm>
            <a:off x="5981136" y="4807343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baseline="0" dirty="0" smtClean="0">
                <a:solidFill>
                  <a:schemeClr val="bg2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 © Donald F. Ferguson, 2017. All rights reserved.</a:t>
            </a:r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 hidden="1"/>
          <p:cNvSpPr txBox="1"/>
          <p:nvPr/>
        </p:nvSpPr>
        <p:spPr>
          <a:xfrm>
            <a:off x="1724025" y="4844717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5084195E-6DF7-4B3B-A2AB-E67BEB13BF64}" type="datetime1">
              <a:rPr lang="en-US" sz="8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2/19/18</a:t>
            </a:fld>
            <a:endParaRPr lang="en-US" sz="8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black">
          <a:xfrm>
            <a:off x="1117601" y="4772839"/>
            <a:ext cx="5042568" cy="317074"/>
          </a:xfrm>
          <a:prstGeom prst="rect">
            <a:avLst/>
          </a:prstGeom>
          <a:noFill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900" i="1" dirty="0" smtClean="0"/>
              <a:t>COMS 4111 – 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Introduction to Databases</a:t>
            </a:r>
            <a:r>
              <a:rPr lang="en-US" sz="900" b="0" i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:</a:t>
            </a:r>
            <a:br>
              <a:rPr lang="en-US" sz="900" b="0" i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900" i="1" dirty="0" smtClean="0"/>
              <a:t>Lecture 20:  Some NoSQL Databases</a:t>
            </a:r>
            <a:endParaRPr lang="en-US" sz="1050" i="1" strike="sngStrike" dirty="0" smtClean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97" r:id="rId3"/>
    <p:sldLayoutId id="2147483898" r:id="rId4"/>
    <p:sldLayoutId id="2147483876" r:id="rId5"/>
    <p:sldLayoutId id="2147483877" r:id="rId6"/>
    <p:sldLayoutId id="2147483903" r:id="rId7"/>
    <p:sldLayoutId id="2147483879" r:id="rId8"/>
    <p:sldLayoutId id="2147483896" r:id="rId9"/>
    <p:sldLayoutId id="2147483880" r:id="rId10"/>
    <p:sldLayoutId id="2147483881" r:id="rId11"/>
    <p:sldLayoutId id="2147483882" r:id="rId12"/>
    <p:sldLayoutId id="2147483884" r:id="rId13"/>
    <p:sldLayoutId id="2147483885" r:id="rId14"/>
    <p:sldLayoutId id="2147483923" r:id="rId15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i="0" cap="none" baseline="0">
          <a:solidFill>
            <a:schemeClr val="accent1"/>
          </a:solidFill>
          <a:latin typeface="Century Schoolbook" charset="0"/>
          <a:ea typeface="Century Schoolbook" charset="0"/>
          <a:cs typeface="Century Schoolbook" charset="0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Arial" pitchFamily="34" charset="0"/>
        <a:buChar char="•"/>
        <a:defRPr sz="18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1pPr>
      <a:lvl2pPr marL="574675" indent="-223838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4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3pPr>
      <a:lvl4pPr marL="1200150" indent="-17621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For Dell 300" pitchFamily="50" charset="0"/>
        <a:buChar char="–"/>
        <a:defRPr sz="12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323824" y="4697836"/>
            <a:ext cx="377504" cy="377504"/>
          </a:xfrm>
          <a:prstGeom prst="rect">
            <a:avLst/>
          </a:prstGeom>
        </p:spPr>
      </p:pic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201168"/>
            <a:ext cx="8239125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title 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264"/>
            <a:ext cx="8239125" cy="97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marL="1246188" marR="0" lvl="3" indent="-220663" algn="l" defTabSz="914400" rtl="0" eaLnBrk="1" fontAlgn="base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Tx/>
              <a:buFont typeface="Museo Sans For Dell" pitchFamily="2" charset="0"/>
              <a:buChar char="–"/>
              <a:tabLst/>
              <a:defRPr/>
            </a:pPr>
            <a:r>
              <a:rPr lang="en-US" dirty="0" smtClean="0"/>
              <a:t>Fourth level</a:t>
            </a:r>
          </a:p>
        </p:txBody>
      </p:sp>
      <p:sp>
        <p:nvSpPr>
          <p:cNvPr id="17" name="TextBox 16" hidden="1"/>
          <p:cNvSpPr txBox="1"/>
          <p:nvPr/>
        </p:nvSpPr>
        <p:spPr>
          <a:xfrm>
            <a:off x="1724025" y="4830428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734172E7-D5BA-4D01-91D8-E4A8A3A75AB4}" type="datetime1">
              <a:rPr lang="en-US" sz="800" smtClean="0">
                <a:solidFill>
                  <a:schemeClr val="tx2"/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2/19/18</a:t>
            </a:fld>
            <a:endParaRPr lang="en-US" sz="8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0712" y="4826970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kern="1200" smtClean="0">
                <a:solidFill>
                  <a:schemeClr val="tx2"/>
                </a:solidFill>
                <a:latin typeface="Museo Sans For Dell" pitchFamily="2" charset="0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kern="1200" dirty="0" err="1" smtClean="0">
              <a:solidFill>
                <a:schemeClr val="tx2"/>
              </a:solidFill>
              <a:latin typeface="Museo Sans For Dell" pitchFamily="2" charset="0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 bwMode="black">
          <a:xfrm>
            <a:off x="5459388" y="4810807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dirty="0" smtClean="0">
                <a:solidFill>
                  <a:schemeClr val="tx2"/>
                </a:solidFill>
                <a:latin typeface="Museo Sans For Dell" pitchFamily="2" charset="0"/>
              </a:rPr>
              <a:t>Services</a:t>
            </a:r>
            <a:endParaRPr lang="en-US" sz="900" dirty="0">
              <a:solidFill>
                <a:schemeClr val="tx2"/>
              </a:solidFill>
              <a:latin typeface="Museo Sans For Dell" pitchFamily="2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42950" y="4824081"/>
            <a:ext cx="933450" cy="12465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sz="9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Room for text</a:t>
            </a:r>
          </a:p>
        </p:txBody>
      </p:sp>
      <p:sp>
        <p:nvSpPr>
          <p:cNvPr id="2" name="fl" descr="                        Dell - Internal Use - Confidential"/>
          <p:cNvSpPr txBox="1"/>
          <p:nvPr userDrawn="1"/>
        </p:nvSpPr>
        <p:spPr>
          <a:xfrm>
            <a:off x="0" y="4963414"/>
            <a:ext cx="9144000" cy="0"/>
          </a:xfrm>
          <a:prstGeom prst="rect">
            <a:avLst/>
          </a:prstGeom>
          <a:noFill/>
        </p:spPr>
        <p:txBody>
          <a:bodyPr vert="horz" wrap="none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85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850" b="1" i="0" u="none" baseline="0" dirty="0" err="1" smtClean="0">
              <a:solidFill>
                <a:srgbClr val="7F7F7F"/>
              </a:solidFill>
              <a:latin typeface="museo sans for dell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88" r:id="rId1"/>
    <p:sldLayoutId id="2147483901" r:id="rId2"/>
    <p:sldLayoutId id="2147483902" r:id="rId3"/>
    <p:sldLayoutId id="2147483889" r:id="rId4"/>
    <p:sldLayoutId id="2147483895" r:id="rId5"/>
    <p:sldLayoutId id="2147483893" r:id="rId6"/>
    <p:sldLayoutId id="2147483890" r:id="rId7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cap="none" baseline="0">
          <a:solidFill>
            <a:schemeClr val="tx2"/>
          </a:solidFill>
          <a:latin typeface="Museo For Dell" pitchFamily="2" charset="0"/>
          <a:ea typeface="Museo For Dell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200"/>
        </a:spcBef>
        <a:spcAft>
          <a:spcPts val="0"/>
        </a:spcAft>
        <a:buClr>
          <a:schemeClr val="tx2"/>
        </a:buClr>
        <a:buFont typeface="Arial" pitchFamily="34" charset="0"/>
        <a:buChar char="•"/>
        <a:defRPr sz="1800" baseline="0">
          <a:solidFill>
            <a:schemeClr val="tx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23838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tx2"/>
        </a:buClr>
        <a:buSzPct val="100000"/>
        <a:buFont typeface="Museo Sans For Dell" pitchFamily="2" charset="0"/>
        <a:buChar char="–"/>
        <a:defRPr sz="1600" baseline="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2pPr>
      <a:lvl3pPr marL="909638" marR="0" indent="-220663" algn="l" defTabSz="914400" rtl="0" eaLnBrk="1" fontAlgn="base" latinLnBrk="0" hangingPunct="1">
        <a:lnSpc>
          <a:spcPct val="90000"/>
        </a:lnSpc>
        <a:spcBef>
          <a:spcPts val="300"/>
        </a:spcBef>
        <a:spcAft>
          <a:spcPts val="0"/>
        </a:spcAft>
        <a:buClr>
          <a:schemeClr val="tx2"/>
        </a:buClr>
        <a:buSzTx/>
        <a:buFont typeface="Museo Sans For Dell" pitchFamily="2" charset="0"/>
        <a:buChar char="–"/>
        <a:tabLst/>
        <a:defRPr sz="140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20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38150" y="196172"/>
            <a:ext cx="8248650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5477"/>
            <a:ext cx="8248650" cy="105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pic>
        <p:nvPicPr>
          <p:cNvPr id="6" name="Picture 5" descr="dell_gray_logo.png"/>
          <p:cNvPicPr>
            <a:picLocks noChangeAspect="1"/>
          </p:cNvPicPr>
          <p:nvPr/>
        </p:nvPicPr>
        <p:blipFill>
          <a:blip r:embed="rId16" cstate="screen"/>
          <a:stretch>
            <a:fillRect/>
          </a:stretch>
        </p:blipFill>
        <p:spPr bwMode="black">
          <a:xfrm>
            <a:off x="8193025" y="4670013"/>
            <a:ext cx="573025" cy="42976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0237" y="4843076"/>
            <a:ext cx="265176" cy="89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900" dirty="0" err="1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2/19/18</a:t>
            </a:fld>
            <a:endParaRPr lang="en-US" sz="9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2/19/18</a:t>
            </a:fld>
            <a:endParaRPr lang="en-US" sz="9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9" name="TextBox 8"/>
          <p:cNvSpPr txBox="1"/>
          <p:nvPr/>
        </p:nvSpPr>
        <p:spPr bwMode="black">
          <a:xfrm>
            <a:off x="5350331" y="4828025"/>
            <a:ext cx="2743200" cy="153888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/>
            <a:r>
              <a:rPr lang="en-US" sz="1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t>Dell Commerce Services Group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752475" y="4818405"/>
            <a:ext cx="1337582" cy="1384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r>
              <a:rPr lang="en-US" sz="1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t>Dell Confidential</a:t>
            </a:r>
          </a:p>
        </p:txBody>
      </p:sp>
      <p:sp>
        <p:nvSpPr>
          <p:cNvPr id="2" name="fl" descr="                        Dell - Internal Use - Confidential"/>
          <p:cNvSpPr txBox="1"/>
          <p:nvPr userDrawn="1"/>
        </p:nvSpPr>
        <p:spPr>
          <a:xfrm>
            <a:off x="0" y="4963414"/>
            <a:ext cx="2505814" cy="21005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85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850" b="1" i="0" u="none" baseline="0" dirty="0" err="1" smtClean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153834058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  <p:sldLayoutId id="2147483919" r:id="rId14"/>
  </p:sldLayoutIdLst>
  <p:transition spd="med">
    <p:wipe dir="r"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cap="none" baseline="0">
          <a:solidFill>
            <a:schemeClr val="bg1"/>
          </a:solidFill>
          <a:latin typeface="Museo For Dell" pitchFamily="2" charset="0"/>
          <a:ea typeface="Museo For Dell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200"/>
        </a:spcBef>
        <a:spcAft>
          <a:spcPts val="0"/>
        </a:spcAft>
        <a:buClr>
          <a:schemeClr val="bg1"/>
        </a:buClr>
        <a:buFont typeface="Arial" pitchFamily="34" charset="0"/>
        <a:buChar char="•"/>
        <a:defRPr sz="2000">
          <a:solidFill>
            <a:schemeClr val="tx1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Sans For Dell" pitchFamily="2" charset="0"/>
        <a:buChar char="–"/>
        <a:defRPr sz="18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For Dell 300" pitchFamily="50" charset="0"/>
        <a:buChar char="–"/>
        <a:defRPr sz="140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30712" y="4807343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 pitchFamily="2" charset="0"/>
              </a:rPr>
              <a:pPr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800" dirty="0" err="1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 pitchFamily="2" charset="0"/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196172"/>
            <a:ext cx="8279943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168"/>
            <a:ext cx="8267136" cy="3702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TextBox 3"/>
          <p:cNvSpPr txBox="1"/>
          <p:nvPr/>
        </p:nvSpPr>
        <p:spPr bwMode="black">
          <a:xfrm>
            <a:off x="5981136" y="4807343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/>
            <a:r>
              <a:rPr lang="en-US" sz="900" dirty="0" smtClean="0">
                <a:solidFill>
                  <a:srgbClr val="000000">
                    <a:lumMod val="50000"/>
                    <a:lumOff val="50000"/>
                  </a:srgbClr>
                </a:solidFill>
                <a:ea typeface="Arial" charset="0"/>
                <a:cs typeface="Arial" charset="0"/>
              </a:rPr>
              <a:t>   © Donald F. Ferguson, 2017. All rights reserved.</a:t>
            </a:r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ea typeface="Arial" charset="0"/>
              <a:cs typeface="Arial" charset="0"/>
            </a:endParaRPr>
          </a:p>
        </p:txBody>
      </p:sp>
      <p:sp>
        <p:nvSpPr>
          <p:cNvPr id="12" name="TextBox 11" hidden="1"/>
          <p:cNvSpPr txBox="1"/>
          <p:nvPr/>
        </p:nvSpPr>
        <p:spPr>
          <a:xfrm>
            <a:off x="1724025" y="4844717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5084195E-6DF7-4B3B-A2AB-E67BEB13BF64}" type="datetime1">
              <a:rPr lang="en-US" sz="8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2/19/18</a:t>
            </a:fld>
            <a:endParaRPr lang="en-US" sz="8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7" name="TextBox 6"/>
          <p:cNvSpPr txBox="1"/>
          <p:nvPr userDrawn="1"/>
        </p:nvSpPr>
        <p:spPr bwMode="black">
          <a:xfrm>
            <a:off x="1945263" y="4757915"/>
            <a:ext cx="4214905" cy="332399"/>
          </a:xfrm>
          <a:prstGeom prst="rect">
            <a:avLst/>
          </a:prstGeom>
          <a:noFill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900" i="1" dirty="0" smtClean="0">
                <a:solidFill>
                  <a:srgbClr val="444444"/>
                </a:solidFill>
              </a:rPr>
              <a:t>COMS E6998 – </a:t>
            </a:r>
            <a:r>
              <a:rPr lang="en-US" sz="1000" dirty="0" smtClean="0">
                <a:solidFill>
                  <a:srgbClr val="444444"/>
                </a:solidFill>
              </a:rPr>
              <a:t>Microservices and Cloud Applications</a:t>
            </a:r>
            <a:br>
              <a:rPr lang="en-US" sz="1000" dirty="0" smtClean="0">
                <a:solidFill>
                  <a:srgbClr val="444444"/>
                </a:solidFill>
              </a:rPr>
            </a:br>
            <a:r>
              <a:rPr lang="en-US" sz="800" i="1" dirty="0" smtClean="0">
                <a:solidFill>
                  <a:srgbClr val="444444"/>
                </a:solidFill>
              </a:rPr>
              <a:t> Lecture 10: Projects, 12 Factor Applications, </a:t>
            </a:r>
            <a:r>
              <a:rPr lang="en-US" sz="800" i="1" dirty="0" err="1" smtClean="0">
                <a:solidFill>
                  <a:srgbClr val="444444"/>
                </a:solidFill>
              </a:rPr>
              <a:t>Redis</a:t>
            </a:r>
            <a:r>
              <a:rPr lang="en-US" sz="800" i="1" dirty="0" smtClean="0">
                <a:solidFill>
                  <a:srgbClr val="444444"/>
                </a:solidFill>
              </a:rPr>
              <a:t>, Graph Databases</a:t>
            </a:r>
            <a:endParaRPr lang="en-US" sz="800" i="1" strike="sngStrike" dirty="0" smtClean="0">
              <a:solidFill>
                <a:srgbClr val="4444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72174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i="0" cap="none" baseline="0">
          <a:solidFill>
            <a:schemeClr val="accent1"/>
          </a:solidFill>
          <a:latin typeface="Century Schoolbook" charset="0"/>
          <a:ea typeface="Century Schoolbook" charset="0"/>
          <a:cs typeface="Century Schoolbook" charset="0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Arial" pitchFamily="34" charset="0"/>
        <a:buChar char="•"/>
        <a:defRPr sz="18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1pPr>
      <a:lvl2pPr marL="574675" indent="-223838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4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3pPr>
      <a:lvl4pPr marL="1200150" indent="-17621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For Dell 300" pitchFamily="50" charset="0"/>
        <a:buChar char="–"/>
        <a:defRPr sz="12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Relationship Id="rId3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1.tiff"/><Relationship Id="rId3" Type="http://schemas.openxmlformats.org/officeDocument/2006/relationships/image" Target="../media/image3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7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tiff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Relationship Id="rId3" Type="http://schemas.openxmlformats.org/officeDocument/2006/relationships/image" Target="../media/image10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Relationship Id="rId3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jpeg"/><Relationship Id="rId3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48" y="456799"/>
            <a:ext cx="4633546" cy="28125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399" y="456799"/>
            <a:ext cx="33147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57350"/>
      </p:ext>
    </p:extLst>
  </p:cSld>
  <p:clrMapOvr>
    <a:masterClrMapping/>
  </p:clrMapOvr>
  <p:transition spd="med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36" y="213360"/>
            <a:ext cx="2498164" cy="2379980"/>
          </a:xfrm>
          <a:prstGeom prst="rect">
            <a:avLst/>
          </a:prstGeom>
          <a:ln>
            <a:solidFill>
              <a:srgbClr val="444444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70" y="213360"/>
            <a:ext cx="2806100" cy="2948940"/>
          </a:xfrm>
          <a:prstGeom prst="rect">
            <a:avLst/>
          </a:prstGeom>
          <a:ln>
            <a:solidFill>
              <a:srgbClr val="44444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9624" y="213360"/>
            <a:ext cx="2955682" cy="3111500"/>
          </a:xfrm>
          <a:prstGeom prst="rect">
            <a:avLst/>
          </a:prstGeom>
          <a:ln>
            <a:solidFill>
              <a:srgbClr val="444444"/>
            </a:solidFill>
          </a:ln>
        </p:spPr>
      </p:pic>
    </p:spTree>
    <p:extLst>
      <p:ext uri="{BB962C8B-B14F-4D97-AF65-F5344CB8AC3E}">
        <p14:creationId xmlns:p14="http://schemas.microsoft.com/office/powerpoint/2010/main" val="716236667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06" y="136019"/>
            <a:ext cx="8664315" cy="2729056"/>
          </a:xfrm>
          <a:prstGeom prst="rect">
            <a:avLst/>
          </a:prstGeom>
          <a:ln>
            <a:solidFill>
              <a:srgbClr val="444444"/>
            </a:solidFill>
          </a:ln>
        </p:spPr>
      </p:pic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3028013"/>
            <a:ext cx="8267140" cy="1487231"/>
          </a:xfrm>
        </p:spPr>
        <p:txBody>
          <a:bodyPr>
            <a:normAutofit/>
          </a:bodyPr>
          <a:lstStyle/>
          <a:p>
            <a:r>
              <a:rPr lang="en-US" sz="1400" dirty="0" smtClean="0">
                <a:solidFill>
                  <a:srgbClr val="0070C0"/>
                </a:solidFill>
              </a:rPr>
              <a:t>Standard File, Edit, View menus.</a:t>
            </a:r>
          </a:p>
          <a:p>
            <a:r>
              <a:rPr lang="en-US" sz="1400" dirty="0" smtClean="0">
                <a:solidFill>
                  <a:srgbClr val="FF0000"/>
                </a:solidFill>
              </a:rPr>
              <a:t>A “cell.” We will use two types of cell: 1) Code, 2) Markdown</a:t>
            </a:r>
            <a:r>
              <a:rPr lang="en-US" sz="1400" dirty="0" smtClean="0"/>
              <a:t>. </a:t>
            </a:r>
            <a:r>
              <a:rPr lang="en-US" sz="1400" dirty="0" smtClean="0">
                <a:solidFill>
                  <a:srgbClr val="00B050"/>
                </a:solidFill>
              </a:rPr>
              <a:t>You can choose the cell type.</a:t>
            </a:r>
            <a:endParaRPr lang="en-US" sz="1400" dirty="0">
              <a:solidFill>
                <a:srgbClr val="00B050"/>
              </a:solidFill>
            </a:endParaRPr>
          </a:p>
        </p:txBody>
      </p:sp>
      <p:sp>
        <p:nvSpPr>
          <p:cNvPr id="6" name="Left Brace 5"/>
          <p:cNvSpPr/>
          <p:nvPr/>
        </p:nvSpPr>
        <p:spPr>
          <a:xfrm rot="16200000">
            <a:off x="771994" y="292306"/>
            <a:ext cx="232347" cy="1176731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869430" y="1056807"/>
            <a:ext cx="307298" cy="1971206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1678898" y="1678899"/>
            <a:ext cx="2293495" cy="1671403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245370" y="1056807"/>
            <a:ext cx="3405267" cy="2430905"/>
          </a:xfrm>
          <a:prstGeom prst="straightConnector1">
            <a:avLst/>
          </a:prstGeom>
          <a:ln w="28575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029582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91" y="59960"/>
            <a:ext cx="4029854" cy="30223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659" y="187036"/>
            <a:ext cx="5096655" cy="2444059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3005528"/>
            <a:ext cx="8267140" cy="1509717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Exponent and mantissa representation.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f = (s) * m * (2</a:t>
            </a:r>
            <a:r>
              <a:rPr lang="en-US" dirty="0"/>
              <a:t> </a:t>
            </a:r>
            <a:r>
              <a:rPr lang="en-US" dirty="0" smtClean="0"/>
              <a:t>** e).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m is of the form (+/-) 1.1011010010</a:t>
            </a:r>
            <a:r>
              <a:rPr lang="mr-IN" dirty="0" smtClean="0"/>
              <a:t>…</a:t>
            </a:r>
            <a:r>
              <a:rPr lang="en-US" dirty="0" smtClean="0"/>
              <a:t>101 binary,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W</a:t>
            </a:r>
            <a:r>
              <a:rPr lang="en-US" dirty="0" smtClean="0"/>
              <a:t>hich has an equivalent (logical) representation in decimal, e.g. (+/-) 1.2479321</a:t>
            </a:r>
            <a:r>
              <a:rPr lang="mr-IN" dirty="0" smtClean="0"/>
              <a:t>…</a:t>
            </a:r>
            <a:endParaRPr lang="en-US" dirty="0" smtClean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Range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e  is 11 bits, which is 2048. We need negative. So, the range is -1023 to + 1023.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m is 52 bits. 52 digits binary is approximately 15 digits decimal.</a:t>
            </a:r>
          </a:p>
        </p:txBody>
      </p:sp>
    </p:spTree>
    <p:extLst>
      <p:ext uri="{BB962C8B-B14F-4D97-AF65-F5344CB8AC3E}">
        <p14:creationId xmlns:p14="http://schemas.microsoft.com/office/powerpoint/2010/main" val="601434942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884" y="667998"/>
            <a:ext cx="5299023" cy="38668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6884" y="2061437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b="1" dirty="0" smtClean="0">
                <a:solidFill>
                  <a:srgbClr val="FFFF00"/>
                </a:solidFill>
                <a:latin typeface="+mn-lt"/>
              </a:rPr>
              <a:t>“Run along kid.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b="1" dirty="0" smtClean="0">
                <a:solidFill>
                  <a:srgbClr val="FFFF00"/>
                </a:solidFill>
                <a:latin typeface="+mn-lt"/>
              </a:rPr>
              <a:t>You’re bothering me!”</a:t>
            </a:r>
          </a:p>
        </p:txBody>
      </p:sp>
    </p:spTree>
    <p:extLst>
      <p:ext uri="{BB962C8B-B14F-4D97-AF65-F5344CB8AC3E}">
        <p14:creationId xmlns:p14="http://schemas.microsoft.com/office/powerpoint/2010/main" val="277586145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606" y="224852"/>
            <a:ext cx="3727866" cy="421411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080479" y="3919928"/>
            <a:ext cx="1071796" cy="427220"/>
          </a:xfrm>
          <a:prstGeom prst="roundRect">
            <a:avLst/>
          </a:prstGeom>
          <a:solidFill>
            <a:srgbClr val="88D080"/>
          </a:solidFill>
          <a:ln w="19050"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200" dirty="0" smtClean="0">
                <a:solidFill>
                  <a:schemeClr val="bg2"/>
                </a:solidFill>
                <a:latin typeface="+mn-lt"/>
              </a:rPr>
              <a:t>Yell at</a:t>
            </a:r>
            <a:r>
              <a:rPr lang="en-US" sz="1200" smtClean="0">
                <a:solidFill>
                  <a:schemeClr val="bg2"/>
                </a:solidFill>
                <a:latin typeface="+mn-lt"/>
              </a:rPr>
              <a:t/>
            </a:r>
            <a:br>
              <a:rPr lang="en-US" sz="1200" smtClean="0">
                <a:solidFill>
                  <a:schemeClr val="bg2"/>
                </a:solidFill>
                <a:latin typeface="+mn-lt"/>
              </a:rPr>
            </a:br>
            <a:r>
              <a:rPr lang="en-US" sz="1200" smtClean="0">
                <a:solidFill>
                  <a:schemeClr val="bg2"/>
                </a:solidFill>
                <a:latin typeface="+mn-lt"/>
              </a:rPr>
              <a:t>girlfriend</a:t>
            </a:r>
            <a:endParaRPr lang="en-US" sz="1200" dirty="0" smtClean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8707029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426" y="274793"/>
            <a:ext cx="4213913" cy="41641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98426" y="584617"/>
            <a:ext cx="1978702" cy="56213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96189" y="3929922"/>
            <a:ext cx="2748197" cy="56213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2535"/>
      </p:ext>
    </p:extLst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176" y="82446"/>
            <a:ext cx="2297237" cy="446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15615"/>
      </p:ext>
    </p:extLst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1" y="348453"/>
            <a:ext cx="4536032" cy="31686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6071016" y="266075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2000" dirty="0" err="1" smtClean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185" y="348453"/>
            <a:ext cx="4224600" cy="38318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8634345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82" y="712033"/>
            <a:ext cx="8403170" cy="2484415"/>
          </a:xfrm>
          <a:prstGeom prst="rect">
            <a:avLst/>
          </a:prstGeom>
        </p:spPr>
      </p:pic>
      <p:sp>
        <p:nvSpPr>
          <p:cNvPr id="4" name="Left Brace 3"/>
          <p:cNvSpPr/>
          <p:nvPr/>
        </p:nvSpPr>
        <p:spPr>
          <a:xfrm rot="5400000">
            <a:off x="4504544" y="67457"/>
            <a:ext cx="771995" cy="6708101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76335" y="3500206"/>
            <a:ext cx="5996065" cy="3897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800" dirty="0" smtClean="0">
                <a:latin typeface="+mn-lt"/>
              </a:rPr>
              <a:t>Logon and start remote terminal session.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800" dirty="0" smtClean="0">
                <a:latin typeface="+mn-lt"/>
              </a:rPr>
              <a:t>Send commands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800" dirty="0" smtClean="0">
                <a:latin typeface="+mn-lt"/>
              </a:rPr>
              <a:t>Copy files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800" dirty="0">
                <a:latin typeface="+mn-lt"/>
              </a:rPr>
              <a:t>e</a:t>
            </a:r>
            <a:r>
              <a:rPr lang="en-US" sz="1800" dirty="0" smtClean="0">
                <a:latin typeface="+mn-lt"/>
              </a:rPr>
              <a:t>tc.</a:t>
            </a:r>
          </a:p>
        </p:txBody>
      </p:sp>
    </p:spTree>
    <p:extLst>
      <p:ext uri="{BB962C8B-B14F-4D97-AF65-F5344CB8AC3E}">
        <p14:creationId xmlns:p14="http://schemas.microsoft.com/office/powerpoint/2010/main" val="2095084041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98" y="270739"/>
            <a:ext cx="4442606" cy="29210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481" y="180798"/>
            <a:ext cx="3685257" cy="42965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6498" y="3191776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http://</a:t>
            </a:r>
            <a:r>
              <a:rPr lang="en-US" sz="1050" dirty="0" err="1"/>
              <a:t>www.patricksoftwareblog.com</a:t>
            </a:r>
            <a:r>
              <a:rPr lang="en-US" sz="1050" dirty="0"/>
              <a:t>/structure-of-a-python-project/</a:t>
            </a:r>
          </a:p>
        </p:txBody>
      </p:sp>
      <p:sp>
        <p:nvSpPr>
          <p:cNvPr id="6" name="Rectangle 5"/>
          <p:cNvSpPr/>
          <p:nvPr/>
        </p:nvSpPr>
        <p:spPr>
          <a:xfrm>
            <a:off x="4728498" y="4477354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tutorialedge.net</a:t>
            </a:r>
            <a:r>
              <a:rPr lang="en-US" sz="1100" dirty="0"/>
              <a:t>/python/python-project-layout/</a:t>
            </a:r>
          </a:p>
        </p:txBody>
      </p:sp>
    </p:spTree>
    <p:extLst>
      <p:ext uri="{BB962C8B-B14F-4D97-AF65-F5344CB8AC3E}">
        <p14:creationId xmlns:p14="http://schemas.microsoft.com/office/powerpoint/2010/main" val="1039407202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60" y="451624"/>
            <a:ext cx="4224238" cy="33956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772633" y="453656"/>
            <a:ext cx="1041990" cy="517451"/>
          </a:xfrm>
          <a:prstGeom prst="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200" smtClean="0">
                <a:solidFill>
                  <a:schemeClr val="tx2"/>
                </a:solidFill>
                <a:latin typeface="+mn-lt"/>
              </a:rPr>
              <a:t>Integer</a:t>
            </a:r>
            <a:br>
              <a:rPr lang="en-US" sz="1200" smtClean="0">
                <a:solidFill>
                  <a:schemeClr val="tx2"/>
                </a:solidFill>
                <a:latin typeface="+mn-lt"/>
              </a:rPr>
            </a:br>
            <a:r>
              <a:rPr lang="en-US" sz="1200" smtClean="0">
                <a:solidFill>
                  <a:schemeClr val="tx2"/>
                </a:solidFill>
                <a:latin typeface="+mn-lt"/>
              </a:rPr>
              <a:t>2104</a:t>
            </a:r>
            <a:endParaRPr lang="en-US" sz="12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72633" y="2150459"/>
            <a:ext cx="2126512" cy="517451"/>
          </a:xfrm>
          <a:prstGeom prst="rect">
            <a:avLst/>
          </a:prstGeom>
          <a:solidFill>
            <a:srgbClr val="00B050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String</a:t>
            </a:r>
            <a:br>
              <a:rPr lang="en-US" sz="1200" dirty="0" smtClean="0">
                <a:solidFill>
                  <a:schemeClr val="tx2"/>
                </a:solidFill>
                <a:latin typeface="+mn-lt"/>
              </a:rPr>
            </a:b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“</a:t>
            </a:r>
            <a:r>
              <a:rPr lang="en-US" sz="1200" dirty="0" err="1" smtClean="0">
                <a:solidFill>
                  <a:schemeClr val="tx2"/>
                </a:solidFill>
                <a:latin typeface="+mn-lt"/>
              </a:rPr>
              <a:t>Veni</a:t>
            </a: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, </a:t>
            </a:r>
            <a:r>
              <a:rPr lang="en-US" sz="1200" dirty="0" err="1" smtClean="0">
                <a:solidFill>
                  <a:schemeClr val="tx2"/>
                </a:solidFill>
                <a:latin typeface="+mn-lt"/>
              </a:rPr>
              <a:t>Vidi</a:t>
            </a: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, Vici”</a:t>
            </a:r>
          </a:p>
        </p:txBody>
      </p:sp>
      <p:sp>
        <p:nvSpPr>
          <p:cNvPr id="5" name="Rectangle 4"/>
          <p:cNvSpPr/>
          <p:nvPr/>
        </p:nvSpPr>
        <p:spPr>
          <a:xfrm>
            <a:off x="2877447" y="971107"/>
            <a:ext cx="1587951" cy="517451"/>
          </a:xfrm>
          <a:prstGeom prst="rect">
            <a:avLst/>
          </a:prstGeom>
          <a:solidFill>
            <a:srgbClr val="FF0000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Floating Point</a:t>
            </a:r>
            <a:br>
              <a:rPr lang="en-US" sz="1200" dirty="0" smtClean="0">
                <a:solidFill>
                  <a:schemeClr val="tx2"/>
                </a:solidFill>
                <a:latin typeface="+mn-lt"/>
              </a:rPr>
            </a:b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3.1416</a:t>
            </a:r>
          </a:p>
        </p:txBody>
      </p:sp>
      <p:sp>
        <p:nvSpPr>
          <p:cNvPr id="6" name="Rectangle 5"/>
          <p:cNvSpPr/>
          <p:nvPr/>
        </p:nvSpPr>
        <p:spPr>
          <a:xfrm>
            <a:off x="1814191" y="3315845"/>
            <a:ext cx="2126512" cy="517451"/>
          </a:xfrm>
          <a:prstGeom prst="rect">
            <a:avLst/>
          </a:prstGeom>
          <a:solidFill>
            <a:srgbClr val="7030A0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String</a:t>
            </a:r>
            <a:br>
              <a:rPr lang="en-US" sz="1200" dirty="0" smtClean="0">
                <a:solidFill>
                  <a:schemeClr val="tx2"/>
                </a:solidFill>
                <a:latin typeface="+mn-lt"/>
              </a:rPr>
            </a:b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“</a:t>
            </a:r>
            <a:r>
              <a:rPr lang="en-US" sz="1200" dirty="0" err="1" smtClean="0">
                <a:solidFill>
                  <a:schemeClr val="tx2"/>
                </a:solidFill>
                <a:latin typeface="+mn-lt"/>
              </a:rPr>
              <a:t>Veni</a:t>
            </a: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, </a:t>
            </a:r>
            <a:r>
              <a:rPr lang="en-US" sz="1200" dirty="0" err="1" smtClean="0">
                <a:solidFill>
                  <a:schemeClr val="tx2"/>
                </a:solidFill>
                <a:latin typeface="+mn-lt"/>
              </a:rPr>
              <a:t>Vidi</a:t>
            </a: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, Vici”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17532" y="202656"/>
            <a:ext cx="3913213" cy="42317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>
                <a:solidFill>
                  <a:srgbClr val="0070C0"/>
                </a:solidFill>
                <a:latin typeface="+mn-lt"/>
              </a:rPr>
              <a:t>x</a:t>
            </a:r>
            <a:r>
              <a:rPr lang="en-US" sz="2000" dirty="0" smtClean="0">
                <a:solidFill>
                  <a:srgbClr val="0070C0"/>
                </a:solidFill>
                <a:latin typeface="+mn-lt"/>
              </a:rPr>
              <a:t> = 2104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>
                <a:solidFill>
                  <a:srgbClr val="0070C0"/>
                </a:solidFill>
                <a:latin typeface="+mn-lt"/>
              </a:rPr>
              <a:t>y</a:t>
            </a:r>
            <a:r>
              <a:rPr lang="en-US" sz="2000" dirty="0" smtClean="0">
                <a:solidFill>
                  <a:srgbClr val="0070C0"/>
                </a:solidFill>
                <a:latin typeface="+mn-lt"/>
              </a:rPr>
              <a:t> = x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2000" dirty="0">
              <a:latin typeface="+mn-lt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z = 3.1416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2000" dirty="0" smtClean="0">
              <a:latin typeface="+mn-lt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>
                <a:solidFill>
                  <a:srgbClr val="00B050"/>
                </a:solidFill>
                <a:latin typeface="+mn-lt"/>
              </a:rPr>
              <a:t>p</a:t>
            </a:r>
            <a:r>
              <a:rPr lang="en-US" sz="2000" dirty="0" smtClean="0">
                <a:solidFill>
                  <a:srgbClr val="00B050"/>
                </a:solidFill>
                <a:latin typeface="+mn-lt"/>
              </a:rPr>
              <a:t> = input(“</a:t>
            </a:r>
            <a:r>
              <a:rPr lang="en-US" sz="2000" dirty="0" err="1" smtClean="0">
                <a:solidFill>
                  <a:srgbClr val="00B050"/>
                </a:solidFill>
                <a:latin typeface="+mn-lt"/>
              </a:rPr>
              <a:t>Caeser</a:t>
            </a:r>
            <a:r>
              <a:rPr lang="en-US" sz="2000" dirty="0" smtClean="0">
                <a:solidFill>
                  <a:srgbClr val="00B050"/>
                </a:solidFill>
                <a:latin typeface="+mn-lt"/>
              </a:rPr>
              <a:t> said?”)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2000" dirty="0">
              <a:latin typeface="+mn-lt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solidFill>
                  <a:srgbClr val="7030A0"/>
                </a:solidFill>
                <a:latin typeface="+mn-lt"/>
              </a:rPr>
              <a:t>q = </a:t>
            </a:r>
            <a:r>
              <a:rPr lang="en-US" sz="2000" dirty="0">
                <a:solidFill>
                  <a:srgbClr val="7030A0"/>
                </a:solidFill>
                <a:latin typeface="+mn-lt"/>
              </a:rPr>
              <a:t>input(“</a:t>
            </a:r>
            <a:r>
              <a:rPr lang="en-US" sz="2000" dirty="0" err="1">
                <a:solidFill>
                  <a:srgbClr val="7030A0"/>
                </a:solidFill>
                <a:latin typeface="+mn-lt"/>
              </a:rPr>
              <a:t>dixerunt</a:t>
            </a:r>
            <a:r>
              <a:rPr lang="en-US" sz="2000" dirty="0">
                <a:solidFill>
                  <a:srgbClr val="7030A0"/>
                </a:solidFill>
                <a:latin typeface="+mn-lt"/>
              </a:rPr>
              <a:t> </a:t>
            </a:r>
            <a:r>
              <a:rPr lang="en-US" sz="2000" dirty="0" err="1" smtClean="0">
                <a:solidFill>
                  <a:srgbClr val="7030A0"/>
                </a:solidFill>
                <a:latin typeface="+mn-lt"/>
              </a:rPr>
              <a:t>Caesaris</a:t>
            </a:r>
            <a:r>
              <a:rPr lang="en-US" sz="2000" dirty="0" smtClean="0">
                <a:solidFill>
                  <a:srgbClr val="7030A0"/>
                </a:solidFill>
                <a:latin typeface="+mn-lt"/>
              </a:rPr>
              <a:t>?”)</a:t>
            </a:r>
            <a:endParaRPr lang="en-US" sz="2000" dirty="0">
              <a:solidFill>
                <a:srgbClr val="7030A0"/>
              </a:solidFill>
              <a:latin typeface="+mn-l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864242" y="389860"/>
            <a:ext cx="3139285" cy="163033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951336" y="2920309"/>
            <a:ext cx="1109763" cy="544977"/>
          </a:xfrm>
          <a:prstGeom prst="straightConnector1">
            <a:avLst/>
          </a:prstGeom>
          <a:ln w="38100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458743" y="1350269"/>
            <a:ext cx="602355" cy="65202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899146" y="2212847"/>
            <a:ext cx="2104381" cy="211376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814191" y="754154"/>
            <a:ext cx="3328229" cy="79367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47548"/>
      </p:ext>
    </p:extLst>
  </p:cSld>
  <p:clrMapOvr>
    <a:masterClrMapping/>
  </p:clrMapOvr>
  <p:transition spd="med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680" y="475634"/>
            <a:ext cx="5381469" cy="378862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680085" y="1079292"/>
            <a:ext cx="1536492" cy="97436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25843" y="729522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b="1" dirty="0" smtClean="0">
                <a:solidFill>
                  <a:srgbClr val="FF0000"/>
                </a:solidFill>
                <a:latin typeface="+mn-lt"/>
              </a:rPr>
              <a:t>Don’t be “</a:t>
            </a:r>
            <a:r>
              <a:rPr lang="en-US" sz="1800" b="1" smtClean="0">
                <a:solidFill>
                  <a:srgbClr val="FF0000"/>
                </a:solidFill>
                <a:latin typeface="+mn-lt"/>
              </a:rPr>
              <a:t>that guy.”</a:t>
            </a:r>
            <a:endParaRPr lang="en-US" sz="1800" b="1" dirty="0" smtClean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78334680"/>
      </p:ext>
    </p:extLst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52" y="564239"/>
            <a:ext cx="4876425" cy="40337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36688" y="0"/>
            <a:ext cx="2532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smtClean="0">
                <a:latin typeface="+mn-lt"/>
              </a:rPr>
              <a:t>Memory Access Times</a:t>
            </a:r>
            <a:endParaRPr lang="en-US" sz="2000" dirty="0" err="1" smtClean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2265" y="369332"/>
            <a:ext cx="1077667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400" smtClean="0">
                <a:latin typeface="+mn-lt"/>
              </a:rPr>
              <a:t>Actual Time</a:t>
            </a:r>
            <a:endParaRPr lang="en-US" sz="1400" dirty="0" smtClean="0">
              <a:latin typeface="+mn-lt"/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5209364" y="637862"/>
            <a:ext cx="464695" cy="3846908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733739" y="924080"/>
            <a:ext cx="2923081" cy="911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 smtClean="0">
                <a:solidFill>
                  <a:srgbClr val="0070C0"/>
                </a:solidFill>
                <a:latin typeface="+mn-lt"/>
              </a:rPr>
              <a:t>If a CPU executed 1 instruction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 smtClean="0">
                <a:solidFill>
                  <a:srgbClr val="0070C0"/>
                </a:solidFill>
                <a:latin typeface="+mn-lt"/>
              </a:rPr>
              <a:t>per second, some other times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 smtClean="0">
                <a:solidFill>
                  <a:srgbClr val="0070C0"/>
                </a:solidFill>
                <a:latin typeface="+mn-lt"/>
              </a:rPr>
              <a:t>would be </a:t>
            </a:r>
            <a:r>
              <a:rPr lang="mr-IN" sz="1600" dirty="0" smtClean="0">
                <a:solidFill>
                  <a:srgbClr val="0070C0"/>
                </a:solidFill>
                <a:latin typeface="+mn-lt"/>
              </a:rPr>
              <a:t>…</a:t>
            </a:r>
            <a:endParaRPr lang="en-US" sz="1600" dirty="0" smtClean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07248" y="369332"/>
            <a:ext cx="1297150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400" dirty="0" smtClean="0">
                <a:solidFill>
                  <a:srgbClr val="0070C0"/>
                </a:solidFill>
                <a:latin typeface="+mn-lt"/>
              </a:rPr>
              <a:t>For perspective</a:t>
            </a:r>
          </a:p>
        </p:txBody>
      </p:sp>
      <p:sp>
        <p:nvSpPr>
          <p:cNvPr id="8" name="Rectangle 7"/>
          <p:cNvSpPr/>
          <p:nvPr/>
        </p:nvSpPr>
        <p:spPr>
          <a:xfrm>
            <a:off x="3964898" y="655564"/>
            <a:ext cx="1255579" cy="3811505"/>
          </a:xfrm>
          <a:prstGeom prst="rect">
            <a:avLst/>
          </a:prstGeom>
          <a:solidFill>
            <a:schemeClr val="accent1">
              <a:alpha val="23000"/>
            </a:schemeClr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7239" y="1746354"/>
            <a:ext cx="4823238" cy="25483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97239" y="2041432"/>
            <a:ext cx="4823238" cy="521885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0342742"/>
      </p:ext>
    </p:extLst>
  </p:cSld>
  <p:clrMapOvr>
    <a:masterClrMapping/>
  </p:clrMapOvr>
  <p:transition spd="med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0" y="329782"/>
            <a:ext cx="4793484" cy="17915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0" y="2451068"/>
            <a:ext cx="4175526" cy="24564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744" y="989350"/>
            <a:ext cx="4466256" cy="3314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173" y="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Flask </a:t>
            </a:r>
            <a:r>
              <a:rPr lang="en-US" sz="2000" smtClean="0">
                <a:latin typeface="+mn-lt"/>
              </a:rPr>
              <a:t>application process</a:t>
            </a:r>
            <a:endParaRPr lang="en-US" sz="2000" dirty="0" err="1" smtClean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121286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All </a:t>
            </a:r>
            <a:r>
              <a:rPr lang="en-US" sz="2000" smtClean="0">
                <a:latin typeface="+mn-lt"/>
              </a:rPr>
              <a:t>my running processes</a:t>
            </a:r>
            <a:endParaRPr lang="en-US" sz="2000" dirty="0" smtClean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90787" y="632263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All running processes on system.</a:t>
            </a:r>
            <a:endParaRPr lang="en-US" sz="2000" dirty="0" smtClean="0"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11252" y="4616970"/>
            <a:ext cx="3327817" cy="449705"/>
          </a:xfrm>
          <a:prstGeom prst="rect">
            <a:avLst/>
          </a:prstGeom>
          <a:solidFill>
            <a:schemeClr val="tx2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3623675"/>
      </p:ext>
    </p:extLst>
  </p:cSld>
  <p:clrMapOvr>
    <a:masterClrMapping/>
  </p:clrMapOvr>
  <p:transition spd="med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65" y="2675744"/>
            <a:ext cx="3004255" cy="195194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98" y="133037"/>
            <a:ext cx="3119788" cy="2310359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Rounded Rectangle 3"/>
          <p:cNvSpPr/>
          <p:nvPr/>
        </p:nvSpPr>
        <p:spPr>
          <a:xfrm>
            <a:off x="6183443" y="133037"/>
            <a:ext cx="2795665" cy="2023673"/>
          </a:xfrm>
          <a:prstGeom prst="roundRect">
            <a:avLst/>
          </a:prstGeom>
          <a:noFill/>
          <a:ln w="28575"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t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000" smtClean="0">
                <a:solidFill>
                  <a:schemeClr val="bg2"/>
                </a:solidFill>
                <a:latin typeface="+mn-lt"/>
              </a:rPr>
              <a:t>System</a:t>
            </a:r>
            <a:endParaRPr lang="en-US" sz="2000" dirty="0" smtClean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363324" y="439557"/>
            <a:ext cx="494676" cy="411291"/>
          </a:xfrm>
          <a:prstGeom prst="roundRect">
            <a:avLst/>
          </a:prstGeom>
          <a:solidFill>
            <a:schemeClr val="accent1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900" smtClean="0">
                <a:solidFill>
                  <a:schemeClr val="tx2"/>
                </a:solidFill>
                <a:latin typeface="+mn-lt"/>
              </a:rPr>
              <a:t>P1</a:t>
            </a:r>
            <a:endParaRPr lang="en-US" sz="9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384560" y="1017307"/>
            <a:ext cx="494676" cy="411291"/>
          </a:xfrm>
          <a:prstGeom prst="roundRect">
            <a:avLst/>
          </a:prstGeom>
          <a:solidFill>
            <a:schemeClr val="accent1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900" dirty="0" smtClean="0">
                <a:solidFill>
                  <a:schemeClr val="tx2"/>
                </a:solidFill>
                <a:latin typeface="+mn-lt"/>
              </a:rPr>
              <a:t>P2</a:t>
            </a:r>
            <a:endParaRPr lang="en-US" sz="9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355829" y="1614176"/>
            <a:ext cx="670811" cy="411291"/>
          </a:xfrm>
          <a:prstGeom prst="roundRect">
            <a:avLst/>
          </a:prstGeom>
          <a:solidFill>
            <a:srgbClr val="FF0000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900" smtClean="0">
                <a:solidFill>
                  <a:schemeClr val="tx2"/>
                </a:solidFill>
                <a:latin typeface="+mn-lt"/>
              </a:rPr>
              <a:t>Flask</a:t>
            </a:r>
            <a:endParaRPr lang="en-US" sz="9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182785" y="788396"/>
            <a:ext cx="494676" cy="411291"/>
          </a:xfrm>
          <a:prstGeom prst="roundRect">
            <a:avLst/>
          </a:prstGeom>
          <a:solidFill>
            <a:schemeClr val="accent1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900" dirty="0" smtClean="0">
                <a:solidFill>
                  <a:schemeClr val="tx2"/>
                </a:solidFill>
                <a:latin typeface="+mn-lt"/>
              </a:rPr>
              <a:t>P3</a:t>
            </a:r>
            <a:endParaRPr lang="en-US" sz="9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366415" y="1544615"/>
            <a:ext cx="494676" cy="411291"/>
          </a:xfrm>
          <a:prstGeom prst="roundRect">
            <a:avLst/>
          </a:prstGeom>
          <a:solidFill>
            <a:schemeClr val="accent1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900" dirty="0" smtClean="0">
                <a:solidFill>
                  <a:schemeClr val="tx2"/>
                </a:solidFill>
                <a:latin typeface="+mn-lt"/>
              </a:rPr>
              <a:t>P4</a:t>
            </a:r>
            <a:endParaRPr lang="en-US" sz="9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339528" y="1363013"/>
            <a:ext cx="494676" cy="411291"/>
          </a:xfrm>
          <a:prstGeom prst="roundRect">
            <a:avLst/>
          </a:prstGeom>
          <a:solidFill>
            <a:schemeClr val="accent1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mr-IN" sz="900" dirty="0" smtClean="0">
                <a:solidFill>
                  <a:schemeClr val="tx2"/>
                </a:solidFill>
                <a:latin typeface="+mn-lt"/>
              </a:rPr>
              <a:t>…</a:t>
            </a:r>
            <a:endParaRPr lang="en-US" sz="9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934793" y="698448"/>
            <a:ext cx="494676" cy="411291"/>
          </a:xfrm>
          <a:prstGeom prst="roundRect">
            <a:avLst/>
          </a:prstGeom>
          <a:solidFill>
            <a:schemeClr val="accent1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mr-IN" sz="900" dirty="0" smtClean="0">
                <a:solidFill>
                  <a:schemeClr val="tx2"/>
                </a:solidFill>
                <a:latin typeface="+mn-lt"/>
              </a:rPr>
              <a:t>…</a:t>
            </a:r>
            <a:endParaRPr lang="en-US" sz="9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102246" y="606802"/>
            <a:ext cx="162394" cy="162394"/>
          </a:xfrm>
          <a:prstGeom prst="ellipse">
            <a:avLst/>
          </a:prstGeom>
          <a:solidFill>
            <a:srgbClr val="7030A0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6103496" y="1180962"/>
            <a:ext cx="162394" cy="162394"/>
          </a:xfrm>
          <a:prstGeom prst="ellipse">
            <a:avLst/>
          </a:prstGeom>
          <a:solidFill>
            <a:srgbClr val="7030A0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102246" y="1767589"/>
            <a:ext cx="162394" cy="162394"/>
          </a:xfrm>
          <a:prstGeom prst="ellipse">
            <a:avLst/>
          </a:prstGeom>
          <a:solidFill>
            <a:srgbClr val="7030A0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16" name="Straight Connector 15"/>
          <p:cNvCxnSpPr>
            <a:stCxn id="12" idx="6"/>
            <a:endCxn id="5" idx="1"/>
          </p:cNvCxnSpPr>
          <p:nvPr/>
        </p:nvCxnSpPr>
        <p:spPr>
          <a:xfrm flipV="1">
            <a:off x="6264640" y="645203"/>
            <a:ext cx="98684" cy="42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3" idx="6"/>
            <a:endCxn id="6" idx="1"/>
          </p:cNvCxnSpPr>
          <p:nvPr/>
        </p:nvCxnSpPr>
        <p:spPr>
          <a:xfrm flipV="1">
            <a:off x="6265890" y="1222953"/>
            <a:ext cx="118670" cy="39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4" idx="6"/>
            <a:endCxn id="7" idx="1"/>
          </p:cNvCxnSpPr>
          <p:nvPr/>
        </p:nvCxnSpPr>
        <p:spPr>
          <a:xfrm flipV="1">
            <a:off x="6264640" y="1819822"/>
            <a:ext cx="91189" cy="28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159" y="2025467"/>
            <a:ext cx="2370690" cy="1181019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H="1">
            <a:off x="5104838" y="994041"/>
            <a:ext cx="1078605" cy="10314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ight Brace 24"/>
          <p:cNvSpPr/>
          <p:nvPr/>
        </p:nvSpPr>
        <p:spPr>
          <a:xfrm>
            <a:off x="3217520" y="74951"/>
            <a:ext cx="331115" cy="466194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3556007" y="2443396"/>
            <a:ext cx="472038" cy="67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661317" y="439557"/>
            <a:ext cx="3195496" cy="200383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14" idx="1"/>
          </p:cNvCxnSpPr>
          <p:nvPr/>
        </p:nvCxnSpPr>
        <p:spPr>
          <a:xfrm flipV="1">
            <a:off x="4854891" y="1791371"/>
            <a:ext cx="1271137" cy="65202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5000471" y="1955906"/>
            <a:ext cx="1137378" cy="74762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3205699" y="2727313"/>
            <a:ext cx="1742303" cy="16409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542269" y="1052964"/>
            <a:ext cx="2257678" cy="2559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smtClean="0">
                <a:solidFill>
                  <a:srgbClr val="FF0000"/>
                </a:solidFill>
                <a:latin typeface="+mn-lt"/>
              </a:rPr>
              <a:t>GET 127.0.0.1:5000</a:t>
            </a:r>
            <a:endParaRPr lang="en-US" sz="1600" dirty="0" err="1" smtClean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86643" y="3242277"/>
            <a:ext cx="2257678" cy="2559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 smtClean="0">
                <a:solidFill>
                  <a:srgbClr val="00B050"/>
                </a:solidFill>
                <a:latin typeface="+mn-lt"/>
              </a:rPr>
              <a:t>OK 200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>
                <a:solidFill>
                  <a:srgbClr val="00B050"/>
                </a:solidFill>
                <a:latin typeface="+mn-lt"/>
              </a:rPr>
              <a:t>c</a:t>
            </a:r>
            <a:r>
              <a:rPr lang="en-US" sz="1600" dirty="0" smtClean="0">
                <a:solidFill>
                  <a:srgbClr val="00B050"/>
                </a:solidFill>
                <a:latin typeface="+mn-lt"/>
              </a:rPr>
              <a:t>ontent-type: text/html</a:t>
            </a:r>
            <a:endParaRPr lang="en-US" sz="1600" dirty="0" smtClean="0">
              <a:solidFill>
                <a:srgbClr val="00B050"/>
              </a:solidFill>
              <a:latin typeface="+mn-lt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6964" y="2417753"/>
            <a:ext cx="2351642" cy="2301069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41899806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32" y="349144"/>
            <a:ext cx="5539002" cy="41921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083" y="349144"/>
            <a:ext cx="4775200" cy="1511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62520" y="164478"/>
            <a:ext cx="2600327" cy="36933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smtClean="0">
                <a:latin typeface="+mn-lt"/>
              </a:rPr>
              <a:t>(Text) Sequence </a:t>
            </a:r>
            <a:r>
              <a:rPr lang="en-US" sz="2000" dirty="0" smtClean="0">
                <a:latin typeface="+mn-lt"/>
              </a:rPr>
              <a:t>Object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4894427" y="2445239"/>
            <a:ext cx="3914078" cy="1201210"/>
          </a:xfrm>
          <a:prstGeom prst="wedgeRoundRectCallout">
            <a:avLst>
              <a:gd name="adj1" fmla="val -134508"/>
              <a:gd name="adj2" fmla="val 55073"/>
              <a:gd name="adj3" fmla="val 16667"/>
            </a:avLst>
          </a:prstGeom>
          <a:solidFill>
            <a:schemeClr val="accent1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This is what</a:t>
            </a:r>
            <a:br>
              <a:rPr lang="en-US" sz="2000" dirty="0" smtClean="0">
                <a:solidFill>
                  <a:schemeClr val="tx2"/>
                </a:solidFill>
                <a:latin typeface="+mn-lt"/>
              </a:rPr>
            </a:br>
            <a:r>
              <a:rPr lang="en-US" sz="2000" smtClean="0">
                <a:solidFill>
                  <a:schemeClr val="tx2"/>
                </a:solidFill>
                <a:latin typeface="+mn-lt"/>
              </a:rPr>
              <a:t>“immutable” means.</a:t>
            </a: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6352404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023" y="800100"/>
            <a:ext cx="4197855" cy="303276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69" y="800100"/>
            <a:ext cx="4088764" cy="23012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54671" y="4191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smtClean="0">
                <a:latin typeface="+mn-lt"/>
              </a:rPr>
              <a:t>JPEG Image</a:t>
            </a:r>
            <a:endParaRPr lang="en-US" sz="2000" dirty="0" err="1" smtClean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45671" y="4191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Underlying File</a:t>
            </a:r>
          </a:p>
        </p:txBody>
      </p:sp>
    </p:spTree>
    <p:extLst>
      <p:ext uri="{BB962C8B-B14F-4D97-AF65-F5344CB8AC3E}">
        <p14:creationId xmlns:p14="http://schemas.microsoft.com/office/powerpoint/2010/main" val="1873126933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606" y="214630"/>
            <a:ext cx="1925350" cy="113411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277" y="1203666"/>
            <a:ext cx="2651785" cy="227295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661830" y="1909165"/>
            <a:ext cx="1860469" cy="1567460"/>
            <a:chOff x="6083935" y="2346960"/>
            <a:chExt cx="2491740" cy="2099310"/>
          </a:xfrm>
        </p:grpSpPr>
        <p:sp>
          <p:nvSpPr>
            <p:cNvPr id="3" name="Rounded Rectangle 2"/>
            <p:cNvSpPr/>
            <p:nvPr/>
          </p:nvSpPr>
          <p:spPr>
            <a:xfrm>
              <a:off x="6083935" y="2346960"/>
              <a:ext cx="2491740" cy="723900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1200" smtClean="0">
                  <a:solidFill>
                    <a:schemeClr val="bg1"/>
                  </a:solidFill>
                  <a:latin typeface="+mn-lt"/>
                </a:rPr>
                <a:t>Web Content Server</a:t>
              </a:r>
              <a:endParaRPr lang="en-US" sz="1200" dirty="0" smtClean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4" name="Magnetic Disk 3"/>
            <p:cNvSpPr/>
            <p:nvPr/>
          </p:nvSpPr>
          <p:spPr>
            <a:xfrm>
              <a:off x="6663055" y="3413760"/>
              <a:ext cx="1333500" cy="1032510"/>
            </a:xfrm>
            <a:prstGeom prst="flowChartMagneticDisk">
              <a:avLst/>
            </a:prstGeom>
            <a:solidFill>
              <a:schemeClr val="accent1"/>
            </a:solidFill>
            <a:ln w="38100">
              <a:solidFill>
                <a:schemeClr val="bg2"/>
              </a:solidFill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1200" dirty="0" smtClean="0">
                  <a:solidFill>
                    <a:schemeClr val="tx2"/>
                  </a:solidFill>
                  <a:latin typeface="+mn-lt"/>
                </a:rPr>
                <a:t>Files</a:t>
              </a:r>
            </a:p>
          </p:txBody>
        </p:sp>
        <p:cxnSp>
          <p:nvCxnSpPr>
            <p:cNvPr id="6" name="Straight Connector 5"/>
            <p:cNvCxnSpPr>
              <a:stCxn id="3" idx="2"/>
              <a:endCxn id="4" idx="1"/>
            </p:cNvCxnSpPr>
            <p:nvPr/>
          </p:nvCxnSpPr>
          <p:spPr>
            <a:xfrm>
              <a:off x="7329805" y="3070860"/>
              <a:ext cx="0" cy="3429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ounded Rectangle 7"/>
          <p:cNvSpPr/>
          <p:nvPr/>
        </p:nvSpPr>
        <p:spPr>
          <a:xfrm>
            <a:off x="4221030" y="287655"/>
            <a:ext cx="2387223" cy="147927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  <a:effectLst/>
        </p:spPr>
        <p:txBody>
          <a:bodyPr wrap="square" lIns="182880" tIns="137160" rIns="137160" bIns="137160" rtlCol="0" anchor="t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200" dirty="0" smtClean="0">
                <a:solidFill>
                  <a:schemeClr val="bg1"/>
                </a:solidFill>
                <a:latin typeface="+mn-lt"/>
              </a:rPr>
              <a:t>Web Browser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286934" y="725747"/>
            <a:ext cx="2196150" cy="50636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200" dirty="0" smtClean="0">
                <a:solidFill>
                  <a:schemeClr val="bg1"/>
                </a:solidFill>
                <a:latin typeface="+mn-lt"/>
              </a:rPr>
              <a:t>Content Rendering</a:t>
            </a:r>
          </a:p>
        </p:txBody>
      </p:sp>
      <p:cxnSp>
        <p:nvCxnSpPr>
          <p:cNvPr id="11" name="Straight Arrow Connector 10"/>
          <p:cNvCxnSpPr>
            <a:stCxn id="3" idx="0"/>
          </p:cNvCxnSpPr>
          <p:nvPr/>
        </p:nvCxnSpPr>
        <p:spPr>
          <a:xfrm flipH="1" flipV="1">
            <a:off x="6483083" y="1078497"/>
            <a:ext cx="1108981" cy="830668"/>
          </a:xfrm>
          <a:prstGeom prst="straightConnector1">
            <a:avLst/>
          </a:prstGeom>
          <a:ln w="254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3" idx="0"/>
          </p:cNvCxnSpPr>
          <p:nvPr/>
        </p:nvCxnSpPr>
        <p:spPr>
          <a:xfrm flipH="1" flipV="1">
            <a:off x="6136025" y="1459694"/>
            <a:ext cx="1456039" cy="449471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037573" y="475409"/>
            <a:ext cx="614467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037573" y="701642"/>
            <a:ext cx="61446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037573" y="927875"/>
            <a:ext cx="6144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740466" y="384377"/>
            <a:ext cx="682741" cy="68274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000" dirty="0" smtClean="0">
                <a:latin typeface="+mn-lt"/>
              </a:rPr>
              <a:t>REST/JSON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000" dirty="0" smtClean="0">
                <a:solidFill>
                  <a:srgbClr val="00B050"/>
                </a:solidFill>
                <a:latin typeface="+mn-lt"/>
              </a:rPr>
              <a:t>HTML, JPG, </a:t>
            </a:r>
            <a:r>
              <a:rPr lang="mr-IN" sz="1000" dirty="0" smtClean="0">
                <a:solidFill>
                  <a:srgbClr val="00B050"/>
                </a:solidFill>
                <a:latin typeface="+mn-lt"/>
              </a:rPr>
              <a:t>…</a:t>
            </a:r>
            <a:endParaRPr lang="en-US" sz="1000" dirty="0" smtClean="0">
              <a:solidFill>
                <a:srgbClr val="00B050"/>
              </a:solidFill>
              <a:latin typeface="+mn-lt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000" dirty="0" smtClean="0">
                <a:solidFill>
                  <a:srgbClr val="FF0000"/>
                </a:solidFill>
                <a:latin typeface="+mn-lt"/>
              </a:rPr>
              <a:t>JavaScript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000" dirty="0" smtClean="0">
                <a:solidFill>
                  <a:srgbClr val="7030A0"/>
                </a:solidFill>
                <a:latin typeface="+mn-lt"/>
              </a:rPr>
              <a:t>Database Connection</a:t>
            </a:r>
            <a:endParaRPr lang="en-US" sz="1000" dirty="0">
              <a:solidFill>
                <a:srgbClr val="7030A0"/>
              </a:solidFill>
              <a:latin typeface="+mn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592" y="3802380"/>
            <a:ext cx="541153" cy="777240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29" idx="0"/>
          </p:cNvCxnSpPr>
          <p:nvPr/>
        </p:nvCxnSpPr>
        <p:spPr>
          <a:xfrm flipH="1" flipV="1">
            <a:off x="5204461" y="3268980"/>
            <a:ext cx="12708" cy="533400"/>
          </a:xfrm>
          <a:prstGeom prst="straightConnector1">
            <a:avLst/>
          </a:prstGeom>
          <a:ln w="25400">
            <a:solidFill>
              <a:srgbClr val="7030A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428291" y="1128216"/>
            <a:ext cx="1915403" cy="903962"/>
          </a:xfrm>
          <a:prstGeom prst="straightConnector1">
            <a:avLst/>
          </a:prstGeom>
          <a:ln w="25400">
            <a:solidFill>
              <a:schemeClr val="bg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037573" y="1154109"/>
            <a:ext cx="614467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487745" y="395454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200" smtClean="0">
                <a:latin typeface="+mn-lt"/>
              </a:rPr>
              <a:t>Database Server</a:t>
            </a:r>
            <a:endParaRPr lang="en-US" sz="1200" dirty="0" err="1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12941"/>
      </p:ext>
    </p:extLst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212" y="420784"/>
            <a:ext cx="5676027" cy="426146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50697" y="1893536"/>
            <a:ext cx="890124" cy="946769"/>
          </a:xfrm>
          <a:prstGeom prst="rect">
            <a:avLst/>
          </a:prstGeom>
          <a:noFill/>
          <a:ln w="28575">
            <a:solidFill>
              <a:srgbClr val="0070C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8369" y="3767853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 smtClean="0">
                <a:solidFill>
                  <a:srgbClr val="0070C0"/>
                </a:solidFill>
                <a:latin typeface="+mn-lt"/>
              </a:rPr>
              <a:t>A </a:t>
            </a:r>
            <a:r>
              <a:rPr lang="en-US" sz="1800" smtClean="0">
                <a:solidFill>
                  <a:srgbClr val="0070C0"/>
                </a:solidFill>
                <a:latin typeface="+mn-lt"/>
              </a:rPr>
              <a:t>Python program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 smtClean="0">
                <a:solidFill>
                  <a:srgbClr val="0070C0"/>
                </a:solidFill>
                <a:latin typeface="+mn-lt"/>
              </a:rPr>
              <a:t>someone wrote.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694648" y="2840307"/>
            <a:ext cx="356049" cy="927546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241972" y="2005477"/>
            <a:ext cx="836334" cy="64871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41620" y="2005477"/>
            <a:ext cx="765798" cy="64871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55376" y="3572295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Programs that “read”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>
                <a:solidFill>
                  <a:srgbClr val="FF0000"/>
                </a:solidFill>
                <a:latin typeface="+mn-lt"/>
              </a:rPr>
              <a:t>a</a:t>
            </a:r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nd process programs like data.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 flipV="1">
            <a:off x="6125671" y="2767476"/>
            <a:ext cx="662457" cy="83449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5102573" y="2654189"/>
            <a:ext cx="1685555" cy="94777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227" y="1093435"/>
            <a:ext cx="551924" cy="67793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784227" y="1108046"/>
            <a:ext cx="551924" cy="648712"/>
          </a:xfrm>
          <a:prstGeom prst="rect">
            <a:avLst/>
          </a:prstGeom>
          <a:noFill/>
          <a:ln w="28575">
            <a:solidFill>
              <a:srgbClr val="7030A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4328630" y="1537487"/>
            <a:ext cx="386134" cy="438542"/>
          </a:xfrm>
          <a:prstGeom prst="line">
            <a:avLst/>
          </a:prstGeom>
          <a:ln w="19050">
            <a:solidFill>
              <a:srgbClr val="7030A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623561" y="1179919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smtClean="0">
                <a:solidFill>
                  <a:srgbClr val="7030A0"/>
                </a:solidFill>
                <a:latin typeface="+mn-lt"/>
              </a:rPr>
              <a:t>Input data.</a:t>
            </a:r>
            <a:endParaRPr lang="en-US" sz="1800" dirty="0" smtClean="0">
              <a:solidFill>
                <a:srgbClr val="7030A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94731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976162" y="798713"/>
            <a:ext cx="45234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1200" dirty="0">
                <a:solidFill>
                  <a:srgbClr val="000000"/>
                </a:solidFill>
              </a:rPr>
              <a:t>All Python objects ultimately share a small number </a:t>
            </a:r>
            <a:r>
              <a:rPr lang="en-US" sz="1200" dirty="0" smtClean="0">
                <a:solidFill>
                  <a:srgbClr val="000000"/>
                </a:solidFill>
              </a:rPr>
              <a:t>of</a:t>
            </a:r>
            <a:br>
              <a:rPr lang="en-US" sz="1200" dirty="0" smtClean="0">
                <a:solidFill>
                  <a:srgbClr val="000000"/>
                </a:solidFill>
              </a:rPr>
            </a:br>
            <a:r>
              <a:rPr lang="en-US" sz="1200" dirty="0" smtClean="0">
                <a:solidFill>
                  <a:srgbClr val="000000"/>
                </a:solidFill>
              </a:rPr>
              <a:t>fields </a:t>
            </a:r>
            <a:r>
              <a:rPr lang="en-US" sz="1200" dirty="0">
                <a:solidFill>
                  <a:srgbClr val="000000"/>
                </a:solidFill>
              </a:rPr>
              <a:t>at the beginning of the object’s representation in memory. 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59" y="1260378"/>
            <a:ext cx="4011908" cy="16862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559" y="1338242"/>
            <a:ext cx="1933997" cy="1785361"/>
          </a:xfrm>
          <a:prstGeom prst="rect">
            <a:avLst/>
          </a:prstGeom>
          <a:solidFill>
            <a:schemeClr val="tx2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3559" y="2946677"/>
            <a:ext cx="8392874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200"/>
              </a:spcAft>
              <a:buFontTx/>
              <a:buChar char="-"/>
            </a:pPr>
            <a:r>
              <a:rPr lang="en-US" sz="1200" dirty="0" smtClean="0"/>
              <a:t>Decimal 1 is hexadecimal x0000000000000001.</a:t>
            </a:r>
          </a:p>
          <a:p>
            <a:pPr marL="342900" indent="-342900">
              <a:spcAft>
                <a:spcPts val="200"/>
              </a:spcAft>
              <a:buFontTx/>
              <a:buChar char="-"/>
            </a:pPr>
            <a:r>
              <a:rPr lang="en-US" sz="1200" dirty="0" smtClean="0"/>
              <a:t>In memory, this is 000</a:t>
            </a:r>
            <a:r>
              <a:rPr lang="mr-IN" sz="1200" dirty="0" smtClean="0"/>
              <a:t>…</a:t>
            </a:r>
            <a:r>
              <a:rPr lang="en-US" sz="1200" dirty="0" smtClean="0"/>
              <a:t>..0001, with 63 zeroes.</a:t>
            </a:r>
          </a:p>
          <a:p>
            <a:pPr marL="342900" indent="-342900">
              <a:spcAft>
                <a:spcPts val="200"/>
              </a:spcAft>
              <a:buFontTx/>
              <a:buChar char="-"/>
            </a:pPr>
            <a:r>
              <a:rPr lang="en-US" sz="1200" dirty="0" smtClean="0"/>
              <a:t>How does the Python environment know those bytes are an integer and not something else?</a:t>
            </a:r>
          </a:p>
          <a:p>
            <a:pPr marL="342900" indent="-342900">
              <a:spcAft>
                <a:spcPts val="200"/>
              </a:spcAft>
              <a:buFontTx/>
              <a:buChar char="-"/>
            </a:pPr>
            <a:r>
              <a:rPr lang="en-US" sz="1200" dirty="0" smtClean="0"/>
              <a:t>Every object in memory has a prefix that is a bunch of bytes/bits. These bytes provide metadata (data about data), including what type of object it is.</a:t>
            </a:r>
          </a:p>
          <a:p>
            <a:pPr marL="342900" indent="-342900">
              <a:spcAft>
                <a:spcPts val="200"/>
              </a:spcAft>
              <a:buFontTx/>
              <a:buChar char="-"/>
            </a:pPr>
            <a:r>
              <a:rPr lang="en-US" sz="1200" dirty="0" smtClean="0"/>
              <a:t>Overly simplistically, decimal one is “two 64 bit” pieces of data.</a:t>
            </a:r>
          </a:p>
          <a:p>
            <a:pPr marL="800100" lvl="1" indent="-342900">
              <a:spcAft>
                <a:spcPts val="200"/>
              </a:spcAft>
              <a:buFontTx/>
              <a:buChar char="-"/>
            </a:pPr>
            <a:r>
              <a:rPr lang="en-US" sz="1200" dirty="0" smtClean="0"/>
              <a:t>One 64 bit segment encodes the value 1.</a:t>
            </a:r>
          </a:p>
          <a:p>
            <a:pPr marL="800100" lvl="1" indent="-342900">
              <a:spcAft>
                <a:spcPts val="200"/>
              </a:spcAft>
              <a:buFontTx/>
              <a:buChar char="-"/>
            </a:pPr>
            <a:r>
              <a:rPr lang="en-US" sz="1200" dirty="0" smtClean="0"/>
              <a:t>One 64 bit segment is a code that indicates INTEGER.</a:t>
            </a:r>
          </a:p>
        </p:txBody>
      </p:sp>
    </p:spTree>
    <p:extLst>
      <p:ext uri="{BB962C8B-B14F-4D97-AF65-F5344CB8AC3E}">
        <p14:creationId xmlns:p14="http://schemas.microsoft.com/office/powerpoint/2010/main" val="2024717688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02" y="331774"/>
            <a:ext cx="3266529" cy="18449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2502" y="2176758"/>
            <a:ext cx="756150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Times" charset="0"/>
              </a:rPr>
              <a:t>A Turing </a:t>
            </a:r>
            <a:r>
              <a:rPr lang="en-US" sz="1400" dirty="0">
                <a:solidFill>
                  <a:srgbClr val="000000"/>
                </a:solidFill>
                <a:latin typeface="Times" charset="0"/>
              </a:rPr>
              <a:t>Machine is a purely theoretical </a:t>
            </a:r>
            <a:r>
              <a:rPr lang="en-US" sz="1400" dirty="0" smtClean="0">
                <a:solidFill>
                  <a:srgbClr val="000000"/>
                </a:solidFill>
                <a:latin typeface="Times" charset="0"/>
              </a:rPr>
              <a:t>device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Times" charset="0"/>
              </a:rPr>
              <a:t>C</a:t>
            </a:r>
            <a:r>
              <a:rPr lang="en-US" sz="1400" dirty="0" smtClean="0">
                <a:solidFill>
                  <a:srgbClr val="000000"/>
                </a:solidFill>
                <a:latin typeface="Times" charset="0"/>
              </a:rPr>
              <a:t>ontrol </a:t>
            </a:r>
            <a:r>
              <a:rPr lang="en-US" sz="1400" dirty="0">
                <a:solidFill>
                  <a:srgbClr val="000000"/>
                </a:solidFill>
                <a:latin typeface="Times" charset="0"/>
              </a:rPr>
              <a:t>unit can be in one of a finite number of </a:t>
            </a:r>
            <a:r>
              <a:rPr lang="en-US" sz="1400" b="1" dirty="0" smtClean="0">
                <a:solidFill>
                  <a:srgbClr val="000000"/>
                </a:solidFill>
                <a:latin typeface="Times" charset="0"/>
              </a:rPr>
              <a:t>states </a:t>
            </a:r>
            <a:r>
              <a:rPr lang="en-US" sz="1400" dirty="0" smtClean="0">
                <a:solidFill>
                  <a:srgbClr val="000000"/>
                </a:solidFill>
                <a:latin typeface="Times" charset="0"/>
              </a:rPr>
              <a:t>(s1, s2, </a:t>
            </a:r>
            <a:r>
              <a:rPr lang="mr-IN" sz="1400" dirty="0" smtClean="0">
                <a:solidFill>
                  <a:srgbClr val="000000"/>
                </a:solidFill>
                <a:latin typeface="Times" charset="0"/>
              </a:rPr>
              <a:t>…</a:t>
            </a:r>
            <a:r>
              <a:rPr lang="en-US" sz="1400" dirty="0" smtClean="0">
                <a:solidFill>
                  <a:srgbClr val="000000"/>
                </a:solidFill>
                <a:latin typeface="Times" charset="0"/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  <a:latin typeface="Times" charset="0"/>
              </a:rPr>
              <a:t>sN</a:t>
            </a:r>
            <a:r>
              <a:rPr lang="en-US" sz="1400" dirty="0" smtClean="0">
                <a:solidFill>
                  <a:srgbClr val="000000"/>
                </a:solidFill>
                <a:latin typeface="Times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Times" charset="0"/>
              </a:rPr>
              <a:t>E</a:t>
            </a:r>
            <a:r>
              <a:rPr lang="en-US" sz="1400" dirty="0" smtClean="0">
                <a:solidFill>
                  <a:srgbClr val="000000"/>
                </a:solidFill>
                <a:latin typeface="Times" charset="0"/>
              </a:rPr>
              <a:t>ach </a:t>
            </a:r>
            <a:r>
              <a:rPr lang="en-US" sz="1400" dirty="0">
                <a:solidFill>
                  <a:srgbClr val="000000"/>
                </a:solidFill>
                <a:latin typeface="Times" charset="0"/>
              </a:rPr>
              <a:t>tape cell holds one of a finite number of </a:t>
            </a:r>
            <a:r>
              <a:rPr lang="en-US" sz="1400" b="1" dirty="0" smtClean="0">
                <a:solidFill>
                  <a:srgbClr val="000000"/>
                </a:solidFill>
                <a:latin typeface="Times" charset="0"/>
              </a:rPr>
              <a:t>symbols</a:t>
            </a:r>
            <a:endParaRPr lang="en-US" sz="1400" dirty="0" smtClean="0">
              <a:solidFill>
                <a:srgbClr val="000000"/>
              </a:solidFill>
              <a:latin typeface="Time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rgbClr val="000000"/>
                </a:solidFill>
                <a:latin typeface="Times" charset="0"/>
              </a:rPr>
              <a:t>read/write </a:t>
            </a:r>
            <a:r>
              <a:rPr lang="en-US" sz="1400" dirty="0">
                <a:solidFill>
                  <a:srgbClr val="000000"/>
                </a:solidFill>
                <a:latin typeface="Times" charset="0"/>
              </a:rPr>
              <a:t>head overwrites current symbol on each </a:t>
            </a:r>
            <a:r>
              <a:rPr lang="en-US" sz="1400" dirty="0" smtClean="0">
                <a:solidFill>
                  <a:srgbClr val="000000"/>
                </a:solidFill>
                <a:latin typeface="Times" charset="0"/>
              </a:rPr>
              <a:t>step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rgbClr val="000000"/>
                </a:solidFill>
                <a:latin typeface="Times" charset="0"/>
              </a:rPr>
              <a:t>read/write </a:t>
            </a:r>
            <a:r>
              <a:rPr lang="en-US" sz="1400" dirty="0">
                <a:solidFill>
                  <a:srgbClr val="000000"/>
                </a:solidFill>
                <a:latin typeface="Times" charset="0"/>
              </a:rPr>
              <a:t>head moves one square to the </a:t>
            </a:r>
            <a:r>
              <a:rPr lang="en-US" sz="1400" b="1" dirty="0">
                <a:solidFill>
                  <a:srgbClr val="000000"/>
                </a:solidFill>
                <a:latin typeface="Times" charset="0"/>
              </a:rPr>
              <a:t>left</a:t>
            </a:r>
            <a:r>
              <a:rPr lang="en-US" sz="1400" dirty="0">
                <a:solidFill>
                  <a:srgbClr val="000000"/>
                </a:solidFill>
                <a:latin typeface="Times" charset="0"/>
              </a:rPr>
              <a:t> or </a:t>
            </a:r>
            <a:r>
              <a:rPr lang="en-US" sz="1400" b="1" dirty="0">
                <a:solidFill>
                  <a:srgbClr val="000000"/>
                </a:solidFill>
                <a:latin typeface="Times" charset="0"/>
              </a:rPr>
              <a:t>right</a:t>
            </a:r>
            <a:r>
              <a:rPr lang="en-US" sz="1400" dirty="0">
                <a:solidFill>
                  <a:srgbClr val="000000"/>
                </a:solidFill>
                <a:latin typeface="Times" charset="0"/>
              </a:rPr>
              <a:t> on each step</a:t>
            </a:r>
            <a:endParaRPr lang="en-US" sz="1400" b="0" i="0" dirty="0">
              <a:solidFill>
                <a:srgbClr val="000000"/>
              </a:solidFill>
              <a:effectLst/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032569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52" y="106786"/>
            <a:ext cx="8829493" cy="5036714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060057" y="2994053"/>
            <a:ext cx="1165253" cy="614995"/>
          </a:xfrm>
          <a:prstGeom prst="roundRect">
            <a:avLst/>
          </a:prstGeom>
          <a:solidFill>
            <a:srgbClr val="C3C0FF"/>
          </a:solidFill>
          <a:ln>
            <a:solidFill>
              <a:srgbClr val="444444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600" dirty="0" smtClean="0">
                <a:latin typeface="+mn-lt"/>
              </a:rPr>
              <a:t>Python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Program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57201" y="3959253"/>
            <a:ext cx="1768110" cy="633067"/>
          </a:xfrm>
          <a:prstGeom prst="roundRect">
            <a:avLst/>
          </a:prstGeom>
          <a:solidFill>
            <a:srgbClr val="C3C0FF"/>
          </a:solidFill>
          <a:ln>
            <a:solidFill>
              <a:srgbClr val="444444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600" dirty="0" smtClean="0">
                <a:latin typeface="+mn-lt"/>
              </a:rPr>
              <a:t>Some input for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Python program</a:t>
            </a:r>
          </a:p>
        </p:txBody>
      </p:sp>
    </p:spTree>
    <p:extLst>
      <p:ext uri="{BB962C8B-B14F-4D97-AF65-F5344CB8AC3E}">
        <p14:creationId xmlns:p14="http://schemas.microsoft.com/office/powerpoint/2010/main" val="508794943"/>
      </p:ext>
    </p:extLst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Dell_16x9_Template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ll_16x9_Template_5.10.11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Dell Template 4x3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Dell_16x9_Template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0C0"/>
        </a:solidFill>
        <a:ln w="38100">
          <a:solidFill>
            <a:schemeClr val="bg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342900" indent="-342900">
          <a:buFont typeface="Arial" charset="0"/>
          <a:buChar char="•"/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3810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5F92924C88E046AB95A79D8E2F2E86" ma:contentTypeVersion="0" ma:contentTypeDescription="Create a new document." ma:contentTypeScope="" ma:versionID="e185d5377ed30089129ee02e45c99cd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5EC61F6-286A-4E34-A88C-05A55AA671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591F0EB-E811-4D11-8FFB-E2FF892CF81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B4DE5F6-73C3-4001-9CFC-3C0C9B29D778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Dell_16x9_Template</Template>
  <TotalTime>212924</TotalTime>
  <Words>421</Words>
  <Application>Microsoft Macintosh PowerPoint</Application>
  <PresentationFormat>On-screen Show (16:9)</PresentationFormat>
  <Paragraphs>85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23</vt:i4>
      </vt:variant>
    </vt:vector>
  </HeadingPairs>
  <TitlesOfParts>
    <vt:vector size="37" baseType="lpstr">
      <vt:lpstr>Arial Black</vt:lpstr>
      <vt:lpstr>Century Schoolbook</vt:lpstr>
      <vt:lpstr>Museo For Dell</vt:lpstr>
      <vt:lpstr>Museo For Dell 300</vt:lpstr>
      <vt:lpstr>Museo Sans For Dell</vt:lpstr>
      <vt:lpstr>Museo Sans For Dell</vt:lpstr>
      <vt:lpstr>Times</vt:lpstr>
      <vt:lpstr>Trebuchet MS</vt:lpstr>
      <vt:lpstr>Wingdings</vt:lpstr>
      <vt:lpstr>Arial</vt:lpstr>
      <vt:lpstr>Dell_16x9_Template</vt:lpstr>
      <vt:lpstr>Dell_16x9_Template_5.10.11</vt:lpstr>
      <vt:lpstr>Dell Template 4x3</vt:lpstr>
      <vt:lpstr>1_Dell_16x9_Template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Dell Inc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Dell presentation template Wide screen 16:9 layout</dc:title>
  <dc:creator>Ahluwalia, M</dc:creator>
  <cp:keywords>Internal Use</cp:keywords>
  <cp:lastModifiedBy>Donald Ferguson</cp:lastModifiedBy>
  <cp:revision>2261</cp:revision>
  <cp:lastPrinted>2017-10-23T15:34:57Z</cp:lastPrinted>
  <dcterms:created xsi:type="dcterms:W3CDTF">2013-01-02T09:04:46Z</dcterms:created>
  <dcterms:modified xsi:type="dcterms:W3CDTF">2018-02-20T13:39:31Z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0x010100AD5F92924C88E046AB95A79D8E2F2E86</vt:lpwstr>
  </property>
  <property fmtid="{D5CDD505-2E9C-101B-9397-08002B2CF9AE}" pid="3" name="TitusGUID">
    <vt:lpwstr>09852b9d-54a1-4f0b-bd54-a44d811fa745</vt:lpwstr>
  </property>
  <property fmtid="{D5CDD505-2E9C-101B-9397-08002B2CF9AE}" pid="4" name="DellClassification">
    <vt:lpwstr>Internal Use</vt:lpwstr>
  </property>
  <property fmtid="{D5CDD505-2E9C-101B-9397-08002B2CF9AE}" pid="5" name="DellSubLabels">
    <vt:lpwstr/>
  </property>
  <property fmtid="{D5CDD505-2E9C-101B-9397-08002B2CF9AE}" pid="6" name="DellVisual Markings (PPT)">
    <vt:lpwstr>Classification Footer</vt:lpwstr>
  </property>
  <property fmtid="{D5CDD505-2E9C-101B-9397-08002B2CF9AE}" pid="7" name="titusconfig">
    <vt:lpwstr>1.1AMER</vt:lpwstr>
  </property>
</Properties>
</file>